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428736"/>
            <a:ext cx="7772400" cy="1184273"/>
          </a:xfrm>
          <a:solidFill>
            <a:srgbClr val="FF0000"/>
          </a:solidFill>
          <a:ln w="57150">
            <a:solidFill>
              <a:schemeClr val="tx1"/>
            </a:solidFill>
          </a:ln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УЧЕБА ГОЧС 2021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2857496"/>
            <a:ext cx="7715304" cy="2781304"/>
          </a:xfr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ПОРЯДОК ОФОРМЛЕНИЯ 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ВЕДЕНИЯ ДОКУМЕНТОВ 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КАФЕДРАХ (В СТРУКТУРНЫХ ПОДРАЗДЕЛЕНИЯХ) УНИВЕРСИТЕТА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250825" y="115888"/>
            <a:ext cx="8686800" cy="1098534"/>
          </a:xfrm>
          <a:prstGeom prst="rect">
            <a:avLst/>
          </a:prstGeom>
          <a:gradFill rotWithShape="1">
            <a:gsLst>
              <a:gs pos="0">
                <a:srgbClr val="0099FF">
                  <a:gamma/>
                  <a:shade val="46275"/>
                  <a:invGamma/>
                </a:srgbClr>
              </a:gs>
              <a:gs pos="50000">
                <a:srgbClr val="0099FF"/>
              </a:gs>
              <a:gs pos="100000">
                <a:srgbClr val="0099FF">
                  <a:gamma/>
                  <a:shade val="46275"/>
                  <a:invGamma/>
                </a:srgbClr>
              </a:gs>
            </a:gsLst>
            <a:lin ang="5400000" scaled="1"/>
          </a:gradFill>
          <a:ln w="57150" cmpd="thickThin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СЕВЕРНЫЙ ГОСУДАРСТВЕННЫЙ МЕДИЦИНСКИЙ УНИВЕРСИТЕТ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pic>
        <p:nvPicPr>
          <p:cNvPr id="5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85728"/>
            <a:ext cx="857256" cy="657226"/>
          </a:xfrm>
          <a:prstGeom prst="rect">
            <a:avLst/>
          </a:prstGeom>
          <a:noFill/>
          <a:ln w="28575">
            <a:solidFill>
              <a:srgbClr val="000099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  <a:solidFill>
            <a:srgbClr val="FF0000"/>
          </a:solidFill>
          <a:ln w="28575"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ПАПКА ДОКУМЕНТОВ ГОЧС</a:t>
            </a:r>
            <a:endParaRPr 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85860"/>
            <a:ext cx="8786874" cy="5214974"/>
          </a:xfr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b="1" dirty="0" smtClean="0"/>
              <a:t>           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СОДЕРЖИМОЕ ПАПКИ ГОЧС </a:t>
            </a:r>
          </a:p>
          <a:p>
            <a:pPr algn="ctr"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СТРУКТУРНОГО ПОДРАЗДЕЛЕНИЯ (КАФЕДРЫ) </a:t>
            </a:r>
          </a:p>
          <a:p>
            <a:pPr algn="ctr">
              <a:buNone/>
            </a:pP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ПОРЯДОК РАЗМЕЩЕНИЯ ДОКУМЕНТОВ  ДОЛЖЕН БЫТЬ  В СТРОГОМ СООТВЕТСТВИИ ПРИЛОЖЕНИЮ К ПРИКАЗУ №404 ОТ 22.12.2020).</a:t>
            </a:r>
          </a:p>
          <a:p>
            <a:pPr algn="just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1. ПРИКАЗ №392 ОТ 15.12.2020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(С ПРИЛОЖЕНИЯМИ №2,4).</a:t>
            </a:r>
          </a:p>
          <a:p>
            <a:pPr algn="just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2. ПРИКАЗ №404   ОТ 22.12.2020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(С ПРИЛОЖЕНИЕМ №1).</a:t>
            </a: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3. ПРИКАЗ №165 ОТ 1О.О6.2019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(С ПРИЛОЖЕНИЯМИ).</a:t>
            </a:r>
          </a:p>
          <a:p>
            <a:pPr algn="just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4. ПРИКАЗ №215 ОТ 30.08.2013 (АТТЕСТАЦИОННЫЙ МАТЕРИАЛ).</a:t>
            </a:r>
          </a:p>
          <a:p>
            <a:pPr algn="just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5. ПРИКАЗ №363 ОТ 17.12.2019(С ПРИЛОЖЕНИЯМИ №3,4,5,6 + РАЗМЕРЫ ГП-7).</a:t>
            </a:r>
          </a:p>
          <a:p>
            <a:pPr algn="just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6. ПРОГРАММА ПРОТИВОПОЖАРНОГО ИНСТРУКТАЖА.</a:t>
            </a:r>
          </a:p>
          <a:p>
            <a:pPr algn="just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7. ЖУРНАЛ УЧЕТА ПОСЕЩАЕМОСТИ ЗАНЯТИЙ ПО ГОЧС.</a:t>
            </a:r>
          </a:p>
          <a:p>
            <a:pPr algn="just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8. ЛЕКЦИИ ПО ГОЧС НА 2021 УЧЕБНЫЙ ГОД.</a:t>
            </a:r>
          </a:p>
          <a:p>
            <a:pPr algn="just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9. ЖУРНАЛ УЧЕТА ИНСТРУКТАЖЕЙ ПО ТЕХНИКЕ БЕЗОПАСНОСТИ.</a:t>
            </a:r>
          </a:p>
          <a:p>
            <a:pPr algn="just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10. ЖУРНАЛ УЧЕТА ПРОТИВОПОЖАРНЫХ ИНСТРУКТАЖЕЙ. </a:t>
            </a:r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  <a:ln w="28575"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ЖУРНАЛ </a:t>
            </a:r>
            <a:b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ПРОВЕДЕНИЯ ЗАНЯТИЙ ПО ГОЧС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4686456"/>
              </p:ext>
            </p:extLst>
          </p:nvPr>
        </p:nvGraphicFramePr>
        <p:xfrm>
          <a:off x="142841" y="1600200"/>
          <a:ext cx="8693530" cy="2631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86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8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0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58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18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83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924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573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1436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8583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37457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Фамилия, имя, отчество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Дата проведения занятий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Итоговая оценка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Дата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занятий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Коли-чес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тво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часов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Подпись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руководи-теля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9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24.01.</a:t>
                      </a:r>
                      <a:endParaRPr lang="ru-RU" sz="1400" b="1" i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22.02</a:t>
                      </a:r>
                      <a:endParaRPr lang="ru-RU" sz="1400" b="1" i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………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600" b="1" i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b="1" i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Иванова С.К.</a:t>
                      </a:r>
                      <a:endParaRPr lang="ru-RU" sz="1600" b="1" i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600" b="1" i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1" i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i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1" i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i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24.01</a:t>
                      </a:r>
                      <a:endParaRPr lang="ru-RU" sz="1600" i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i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Тема №1. </a:t>
                      </a:r>
                      <a:endParaRPr lang="ru-RU" sz="1600" i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i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600" b="1" i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i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Сокова</a:t>
                      </a:r>
                      <a:r>
                        <a:rPr lang="ru-RU" sz="1600" b="1" i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М.Н.</a:t>
                      </a:r>
                      <a:endParaRPr lang="ru-RU" sz="1600" b="1" i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1" i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1600" b="1" i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i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1" i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i="1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i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«Чрезвычайные  ситуации </a:t>
                      </a:r>
                      <a:r>
                        <a:rPr lang="ru-RU" sz="1300" i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харак</a:t>
                      </a:r>
                      <a:endParaRPr lang="ru-RU" sz="1300" i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i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i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600" b="1" i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Осина А.С.</a:t>
                      </a:r>
                      <a:endParaRPr lang="ru-RU" sz="1600" b="1" i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lang="ru-RU" sz="1600" b="1" i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1" i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i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1" i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i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i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терные</a:t>
                      </a:r>
                      <a:r>
                        <a:rPr lang="ru-RU" sz="1300" i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для </a:t>
                      </a:r>
                    </a:p>
                    <a:p>
                      <a:r>
                        <a:rPr lang="ru-RU" sz="1300" i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Архангельской</a:t>
                      </a:r>
                      <a:endParaRPr lang="ru-RU" sz="1300" i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i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i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</a:t>
                      </a:r>
                      <a:endParaRPr lang="ru-RU" sz="1600" b="1" i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i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Хажева</a:t>
                      </a:r>
                      <a:r>
                        <a:rPr lang="ru-RU" sz="1600" b="1" i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Н.Н.</a:t>
                      </a:r>
                      <a:endParaRPr lang="ru-RU" sz="1600" b="1" i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сб</a:t>
                      </a:r>
                      <a:endParaRPr lang="ru-RU" sz="1600" b="1" i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1" i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i="1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1" i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i="1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i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области»</a:t>
                      </a:r>
                      <a:endParaRPr lang="ru-RU" sz="1300" i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i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i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357158" y="4714884"/>
            <a:ext cx="3571900" cy="1928826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Обозначения: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-б - болен;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-к – командировка;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сб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сборы;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-о – отпуск;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-у – учеба.</a:t>
            </a:r>
          </a:p>
          <a:p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214810" y="4786322"/>
            <a:ext cx="4714908" cy="1785950"/>
          </a:xfrm>
          <a:prstGeom prst="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Журнал  должен  быть пронумерован, прошит и скреплен печатью «Для пакетов»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олилиния 6"/>
          <p:cNvSpPr/>
          <p:nvPr/>
        </p:nvSpPr>
        <p:spPr>
          <a:xfrm>
            <a:off x="8164286" y="2569029"/>
            <a:ext cx="0" cy="304800"/>
          </a:xfrm>
          <a:custGeom>
            <a:avLst/>
            <a:gdLst>
              <a:gd name="connsiteX0" fmla="*/ 0 w 0"/>
              <a:gd name="connsiteY0" fmla="*/ 0 h 304800"/>
              <a:gd name="connsiteX1" fmla="*/ 0 w 0"/>
              <a:gd name="connsiteY1" fmla="*/ 30480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/>
          <p:cNvSpPr/>
          <p:nvPr/>
        </p:nvSpPr>
        <p:spPr>
          <a:xfrm>
            <a:off x="8109857" y="2547257"/>
            <a:ext cx="587731" cy="393905"/>
          </a:xfrm>
          <a:custGeom>
            <a:avLst/>
            <a:gdLst>
              <a:gd name="connsiteX0" fmla="*/ 0 w 587731"/>
              <a:gd name="connsiteY0" fmla="*/ 87086 h 393905"/>
              <a:gd name="connsiteX1" fmla="*/ 65314 w 587731"/>
              <a:gd name="connsiteY1" fmla="*/ 54429 h 393905"/>
              <a:gd name="connsiteX2" fmla="*/ 119743 w 587731"/>
              <a:gd name="connsiteY2" fmla="*/ 65314 h 393905"/>
              <a:gd name="connsiteX3" fmla="*/ 152400 w 587731"/>
              <a:gd name="connsiteY3" fmla="*/ 119743 h 393905"/>
              <a:gd name="connsiteX4" fmla="*/ 174172 w 587731"/>
              <a:gd name="connsiteY4" fmla="*/ 141514 h 393905"/>
              <a:gd name="connsiteX5" fmla="*/ 163286 w 587731"/>
              <a:gd name="connsiteY5" fmla="*/ 250372 h 393905"/>
              <a:gd name="connsiteX6" fmla="*/ 119743 w 587731"/>
              <a:gd name="connsiteY6" fmla="*/ 239486 h 393905"/>
              <a:gd name="connsiteX7" fmla="*/ 32657 w 587731"/>
              <a:gd name="connsiteY7" fmla="*/ 174172 h 393905"/>
              <a:gd name="connsiteX8" fmla="*/ 43543 w 587731"/>
              <a:gd name="connsiteY8" fmla="*/ 141514 h 393905"/>
              <a:gd name="connsiteX9" fmla="*/ 76200 w 587731"/>
              <a:gd name="connsiteY9" fmla="*/ 130629 h 393905"/>
              <a:gd name="connsiteX10" fmla="*/ 261257 w 587731"/>
              <a:gd name="connsiteY10" fmla="*/ 141514 h 393905"/>
              <a:gd name="connsiteX11" fmla="*/ 272143 w 587731"/>
              <a:gd name="connsiteY11" fmla="*/ 185057 h 393905"/>
              <a:gd name="connsiteX12" fmla="*/ 283029 w 587731"/>
              <a:gd name="connsiteY12" fmla="*/ 152400 h 393905"/>
              <a:gd name="connsiteX13" fmla="*/ 304800 w 587731"/>
              <a:gd name="connsiteY13" fmla="*/ 119743 h 393905"/>
              <a:gd name="connsiteX14" fmla="*/ 348343 w 587731"/>
              <a:gd name="connsiteY14" fmla="*/ 108857 h 393905"/>
              <a:gd name="connsiteX15" fmla="*/ 413657 w 587731"/>
              <a:gd name="connsiteY15" fmla="*/ 87086 h 393905"/>
              <a:gd name="connsiteX16" fmla="*/ 424543 w 587731"/>
              <a:gd name="connsiteY16" fmla="*/ 119743 h 393905"/>
              <a:gd name="connsiteX17" fmla="*/ 457200 w 587731"/>
              <a:gd name="connsiteY17" fmla="*/ 185057 h 393905"/>
              <a:gd name="connsiteX18" fmla="*/ 468086 w 587731"/>
              <a:gd name="connsiteY18" fmla="*/ 43543 h 393905"/>
              <a:gd name="connsiteX19" fmla="*/ 478972 w 587731"/>
              <a:gd name="connsiteY19" fmla="*/ 10886 h 393905"/>
              <a:gd name="connsiteX20" fmla="*/ 511629 w 587731"/>
              <a:gd name="connsiteY20" fmla="*/ 0 h 393905"/>
              <a:gd name="connsiteX21" fmla="*/ 522514 w 587731"/>
              <a:gd name="connsiteY21" fmla="*/ 32657 h 393905"/>
              <a:gd name="connsiteX22" fmla="*/ 533400 w 587731"/>
              <a:gd name="connsiteY22" fmla="*/ 97972 h 393905"/>
              <a:gd name="connsiteX23" fmla="*/ 544286 w 587731"/>
              <a:gd name="connsiteY23" fmla="*/ 141514 h 393905"/>
              <a:gd name="connsiteX24" fmla="*/ 555172 w 587731"/>
              <a:gd name="connsiteY24" fmla="*/ 239486 h 393905"/>
              <a:gd name="connsiteX25" fmla="*/ 576943 w 587731"/>
              <a:gd name="connsiteY25" fmla="*/ 381000 h 393905"/>
              <a:gd name="connsiteX26" fmla="*/ 555172 w 587731"/>
              <a:gd name="connsiteY26" fmla="*/ 348343 h 393905"/>
              <a:gd name="connsiteX27" fmla="*/ 533400 w 587731"/>
              <a:gd name="connsiteY27" fmla="*/ 283029 h 393905"/>
              <a:gd name="connsiteX28" fmla="*/ 522514 w 587731"/>
              <a:gd name="connsiteY28" fmla="*/ 250372 h 393905"/>
              <a:gd name="connsiteX29" fmla="*/ 533400 w 587731"/>
              <a:gd name="connsiteY29" fmla="*/ 185057 h 393905"/>
              <a:gd name="connsiteX30" fmla="*/ 555172 w 587731"/>
              <a:gd name="connsiteY30" fmla="*/ 97972 h 393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587731" h="393905">
                <a:moveTo>
                  <a:pt x="0" y="87086"/>
                </a:moveTo>
                <a:cubicBezTo>
                  <a:pt x="16513" y="76077"/>
                  <a:pt x="42778" y="54429"/>
                  <a:pt x="65314" y="54429"/>
                </a:cubicBezTo>
                <a:cubicBezTo>
                  <a:pt x="83816" y="54429"/>
                  <a:pt x="101600" y="61686"/>
                  <a:pt x="119743" y="65314"/>
                </a:cubicBezTo>
                <a:cubicBezTo>
                  <a:pt x="174910" y="120484"/>
                  <a:pt x="110001" y="49081"/>
                  <a:pt x="152400" y="119743"/>
                </a:cubicBezTo>
                <a:cubicBezTo>
                  <a:pt x="157681" y="128544"/>
                  <a:pt x="166915" y="134257"/>
                  <a:pt x="174172" y="141514"/>
                </a:cubicBezTo>
                <a:cubicBezTo>
                  <a:pt x="170543" y="177800"/>
                  <a:pt x="180996" y="218494"/>
                  <a:pt x="163286" y="250372"/>
                </a:cubicBezTo>
                <a:cubicBezTo>
                  <a:pt x="156020" y="263450"/>
                  <a:pt x="133125" y="246177"/>
                  <a:pt x="119743" y="239486"/>
                </a:cubicBezTo>
                <a:cubicBezTo>
                  <a:pt x="70510" y="214869"/>
                  <a:pt x="63275" y="204788"/>
                  <a:pt x="32657" y="174172"/>
                </a:cubicBezTo>
                <a:cubicBezTo>
                  <a:pt x="36286" y="163286"/>
                  <a:pt x="35429" y="149628"/>
                  <a:pt x="43543" y="141514"/>
                </a:cubicBezTo>
                <a:cubicBezTo>
                  <a:pt x="51657" y="133400"/>
                  <a:pt x="64726" y="130629"/>
                  <a:pt x="76200" y="130629"/>
                </a:cubicBezTo>
                <a:cubicBezTo>
                  <a:pt x="137992" y="130629"/>
                  <a:pt x="199571" y="137886"/>
                  <a:pt x="261257" y="141514"/>
                </a:cubicBezTo>
                <a:cubicBezTo>
                  <a:pt x="264886" y="156028"/>
                  <a:pt x="258761" y="178366"/>
                  <a:pt x="272143" y="185057"/>
                </a:cubicBezTo>
                <a:cubicBezTo>
                  <a:pt x="282406" y="190189"/>
                  <a:pt x="277897" y="162663"/>
                  <a:pt x="283029" y="152400"/>
                </a:cubicBezTo>
                <a:cubicBezTo>
                  <a:pt x="288880" y="140698"/>
                  <a:pt x="293914" y="127000"/>
                  <a:pt x="304800" y="119743"/>
                </a:cubicBezTo>
                <a:cubicBezTo>
                  <a:pt x="317248" y="111444"/>
                  <a:pt x="334013" y="113156"/>
                  <a:pt x="348343" y="108857"/>
                </a:cubicBezTo>
                <a:cubicBezTo>
                  <a:pt x="370324" y="102263"/>
                  <a:pt x="413657" y="87086"/>
                  <a:pt x="413657" y="87086"/>
                </a:cubicBezTo>
                <a:cubicBezTo>
                  <a:pt x="417286" y="97972"/>
                  <a:pt x="419411" y="109480"/>
                  <a:pt x="424543" y="119743"/>
                </a:cubicBezTo>
                <a:cubicBezTo>
                  <a:pt x="466747" y="204152"/>
                  <a:pt x="429838" y="102973"/>
                  <a:pt x="457200" y="185057"/>
                </a:cubicBezTo>
                <a:cubicBezTo>
                  <a:pt x="460829" y="137886"/>
                  <a:pt x="462218" y="90488"/>
                  <a:pt x="468086" y="43543"/>
                </a:cubicBezTo>
                <a:cubicBezTo>
                  <a:pt x="469509" y="32157"/>
                  <a:pt x="470858" y="19000"/>
                  <a:pt x="478972" y="10886"/>
                </a:cubicBezTo>
                <a:cubicBezTo>
                  <a:pt x="487086" y="2772"/>
                  <a:pt x="500743" y="3629"/>
                  <a:pt x="511629" y="0"/>
                </a:cubicBezTo>
                <a:cubicBezTo>
                  <a:pt x="515257" y="10886"/>
                  <a:pt x="520025" y="21456"/>
                  <a:pt x="522514" y="32657"/>
                </a:cubicBezTo>
                <a:cubicBezTo>
                  <a:pt x="527302" y="54203"/>
                  <a:pt x="529071" y="76329"/>
                  <a:pt x="533400" y="97972"/>
                </a:cubicBezTo>
                <a:cubicBezTo>
                  <a:pt x="536334" y="112642"/>
                  <a:pt x="540657" y="127000"/>
                  <a:pt x="544286" y="141514"/>
                </a:cubicBezTo>
                <a:cubicBezTo>
                  <a:pt x="547915" y="174171"/>
                  <a:pt x="550176" y="207010"/>
                  <a:pt x="555172" y="239486"/>
                </a:cubicBezTo>
                <a:cubicBezTo>
                  <a:pt x="563405" y="293001"/>
                  <a:pt x="587731" y="316269"/>
                  <a:pt x="576943" y="381000"/>
                </a:cubicBezTo>
                <a:cubicBezTo>
                  <a:pt x="574792" y="393905"/>
                  <a:pt x="560485" y="360298"/>
                  <a:pt x="555172" y="348343"/>
                </a:cubicBezTo>
                <a:cubicBezTo>
                  <a:pt x="545851" y="327372"/>
                  <a:pt x="540657" y="304800"/>
                  <a:pt x="533400" y="283029"/>
                </a:cubicBezTo>
                <a:lnTo>
                  <a:pt x="522514" y="250372"/>
                </a:lnTo>
                <a:cubicBezTo>
                  <a:pt x="526143" y="228600"/>
                  <a:pt x="528775" y="206639"/>
                  <a:pt x="533400" y="185057"/>
                </a:cubicBezTo>
                <a:cubicBezTo>
                  <a:pt x="539670" y="155799"/>
                  <a:pt x="555172" y="97972"/>
                  <a:pt x="555172" y="9797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271</Words>
  <Application>Microsoft Office PowerPoint</Application>
  <PresentationFormat>Экран (4:3)</PresentationFormat>
  <Paragraphs>66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Book Antiqua</vt:lpstr>
      <vt:lpstr>Calibri</vt:lpstr>
      <vt:lpstr>Times New Roman</vt:lpstr>
      <vt:lpstr>Тема Office</vt:lpstr>
      <vt:lpstr>УЧЕБА ГОЧС 2021</vt:lpstr>
      <vt:lpstr>ПАПКА ДОКУМЕНТОВ ГОЧС</vt:lpstr>
      <vt:lpstr>ЖУРНАЛ  ПРОВЕДЕНИЯ ЗАНЯТИЙ ПО ГОЧС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УЧЕБА ГОЧС 2019</dc:title>
  <dc:creator>Стадник Виктор Иванович</dc:creator>
  <cp:lastModifiedBy>Стадник Виктор Иванович</cp:lastModifiedBy>
  <cp:revision>27</cp:revision>
  <dcterms:created xsi:type="dcterms:W3CDTF">2019-03-28T05:50:38Z</dcterms:created>
  <dcterms:modified xsi:type="dcterms:W3CDTF">2021-01-29T07:21:46Z</dcterms:modified>
</cp:coreProperties>
</file>